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6" r:id="rId2"/>
    <p:sldId id="279" r:id="rId3"/>
    <p:sldId id="280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1" r:id="rId16"/>
    <p:sldId id="269" r:id="rId17"/>
    <p:sldId id="270" r:id="rId18"/>
    <p:sldId id="272" r:id="rId19"/>
    <p:sldId id="267" r:id="rId20"/>
    <p:sldId id="276" r:id="rId21"/>
    <p:sldId id="268" r:id="rId22"/>
    <p:sldId id="275" r:id="rId23"/>
    <p:sldId id="273" r:id="rId24"/>
    <p:sldId id="278" r:id="rId25"/>
    <p:sldId id="27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73"/>
  </p:normalViewPr>
  <p:slideViewPr>
    <p:cSldViewPr snapToGrid="0">
      <p:cViewPr varScale="1">
        <p:scale>
          <a:sx n="96" d="100"/>
          <a:sy n="96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D7F2-9C83-DD48-BA99-C1A8B72540D8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81B4-021C-0049-8DB0-B4FAB7E13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3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D7F2-9C83-DD48-BA99-C1A8B72540D8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81B4-021C-0049-8DB0-B4FAB7E13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3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D7F2-9C83-DD48-BA99-C1A8B72540D8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81B4-021C-0049-8DB0-B4FAB7E13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5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D7F2-9C83-DD48-BA99-C1A8B72540D8}" type="datetimeFigureOut">
              <a:rPr lang="en-US" smtClean="0"/>
              <a:t>5/22/24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81B4-021C-0049-8DB0-B4FAB7E13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4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D7F2-9C83-DD48-BA99-C1A8B72540D8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81B4-021C-0049-8DB0-B4FAB7E13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1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D7F2-9C83-DD48-BA99-C1A8B72540D8}" type="datetimeFigureOut">
              <a:rPr lang="en-US" smtClean="0"/>
              <a:t>5/22/24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81B4-021C-0049-8DB0-B4FAB7E13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7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D7F2-9C83-DD48-BA99-C1A8B72540D8}" type="datetimeFigureOut">
              <a:rPr lang="en-US" smtClean="0"/>
              <a:t>5/22/24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81B4-021C-0049-8DB0-B4FAB7E13B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D7F2-9C83-DD48-BA99-C1A8B72540D8}" type="datetimeFigureOut">
              <a:rPr lang="en-US" smtClean="0"/>
              <a:t>5/22/24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81B4-021C-0049-8DB0-B4FAB7E13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0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D7F2-9C83-DD48-BA99-C1A8B72540D8}" type="datetimeFigureOut">
              <a:rPr lang="en-US" smtClean="0"/>
              <a:t>5/22/24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81B4-021C-0049-8DB0-B4FAB7E13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2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D7F2-9C83-DD48-BA99-C1A8B72540D8}" type="datetimeFigureOut">
              <a:rPr lang="en-US" smtClean="0"/>
              <a:t>5/22/24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81B4-021C-0049-8DB0-B4FAB7E13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5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79BD7F2-9C83-DD48-BA99-C1A8B72540D8}" type="datetimeFigureOut">
              <a:rPr lang="en-US" smtClean="0"/>
              <a:t>5/22/24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81B4-021C-0049-8DB0-B4FAB7E13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0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79BD7F2-9C83-DD48-BA99-C1A8B72540D8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52481B4-021C-0049-8DB0-B4FAB7E13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5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B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48528-93D6-9DFB-F17B-BC5CD689D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051872"/>
            <a:ext cx="8991600" cy="1645920"/>
          </a:xfrm>
        </p:spPr>
        <p:txBody>
          <a:bodyPr/>
          <a:lstStyle/>
          <a:p>
            <a:r>
              <a:rPr lang="en-US" dirty="0"/>
              <a:t>2024 Summer Parent Meeting</a:t>
            </a:r>
          </a:p>
        </p:txBody>
      </p:sp>
      <p:pic>
        <p:nvPicPr>
          <p:cNvPr id="6" name="Picture 5" descr="A logo with a helmet and lightning bolt&#10;&#10;Description automatically generated">
            <a:extLst>
              <a:ext uri="{FF2B5EF4-FFF2-40B4-BE49-F238E27FC236}">
                <a16:creationId xmlns:a16="http://schemas.microsoft.com/office/drawing/2014/main" id="{191D0931-9211-D555-906B-580FD0BCB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203" y="316192"/>
            <a:ext cx="5891594" cy="340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76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6699-6EBB-1420-7F42-4CD96CD0E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TRAINING (RUN SCHEDULE)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58592-EA9C-F19F-DE92-C3DA318C8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330605"/>
            <a:ext cx="4271771" cy="43935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Team Runs</a:t>
            </a:r>
          </a:p>
          <a:p>
            <a:r>
              <a:rPr lang="en-US" dirty="0"/>
              <a:t>Meet Monday through Friday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Start June 3, 2024, 7:00 AM @ NHS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Variable locations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Schedule will be posted on the website</a:t>
            </a:r>
          </a:p>
          <a:p>
            <a:r>
              <a:rPr lang="en-US" dirty="0"/>
              <a:t>Optional Saturday Long Run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Every other week; variable locations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Will sometimes meet at NHS to carpool</a:t>
            </a:r>
          </a:p>
          <a:p>
            <a:r>
              <a:rPr lang="en-US" dirty="0"/>
              <a:t>Sunday is a Rest Day</a:t>
            </a:r>
          </a:p>
          <a:p>
            <a:r>
              <a:rPr lang="en-US" dirty="0"/>
              <a:t>Other Activities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Coach catch, Relay fundraiser, Scavenger hunt,. Pineview day</a:t>
            </a:r>
          </a:p>
          <a:p>
            <a:pPr marL="228600" lvl="1" indent="0">
              <a:buNone/>
            </a:pPr>
            <a:endParaRPr lang="en-US" dirty="0">
              <a:solidFill>
                <a:srgbClr val="9C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82C6F-7960-58A5-B3DB-C750AC61D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330605"/>
            <a:ext cx="4270247" cy="43935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Individual Training</a:t>
            </a:r>
          </a:p>
          <a:p>
            <a:r>
              <a:rPr lang="en-US" dirty="0"/>
              <a:t>Saturday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On weeks with a team long run, optional to join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On weeks without a team long run, athletes train on their own or in a group with runners of their same gender</a:t>
            </a:r>
          </a:p>
          <a:p>
            <a:r>
              <a:rPr lang="en-US" dirty="0"/>
              <a:t>Sunday is a Rest Day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Seriously! We want them to rest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Talk to me if individual adaptation is required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04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91324-0134-EBA8-B4E7-585D24527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TRAINING (STRENGTH SCHEDULE)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BCE17-441F-0E88-C734-B6BF330C1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401923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Strength Training (for runners??!)</a:t>
            </a:r>
            <a:endParaRPr lang="en-US" dirty="0">
              <a:solidFill>
                <a:srgbClr val="9C0000"/>
              </a:solidFill>
            </a:endParaRPr>
          </a:p>
          <a:p>
            <a:pPr lvl="1"/>
            <a:r>
              <a:rPr lang="en-US" dirty="0">
                <a:solidFill>
                  <a:srgbClr val="9C0000"/>
                </a:solidFill>
              </a:rPr>
              <a:t>Essential for injury prevention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Performance enhancing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Develops well-rounded athleticism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Does not have to be lifting weights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Does not have to be long or super intensive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Not trying to turn them into weightlifters or stunt growth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275C7-D427-5A6B-1994-2003CFFB9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401923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Schedule</a:t>
            </a:r>
          </a:p>
          <a:p>
            <a:r>
              <a:rPr lang="en-US" dirty="0"/>
              <a:t>Designed Sessions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Athletes should do programmed sessions from the team</a:t>
            </a:r>
          </a:p>
          <a:p>
            <a:r>
              <a:rPr lang="en-US" dirty="0"/>
              <a:t>NHS Weight Room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We have the weight room reserved after practice on Tuesdays and Thursdays through the summer for team strength work</a:t>
            </a:r>
          </a:p>
          <a:p>
            <a:r>
              <a:rPr lang="en-US" dirty="0"/>
              <a:t>Bodyweight Alternatives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We will have an alternative bodyweight program that can be done at home</a:t>
            </a:r>
          </a:p>
          <a:p>
            <a:r>
              <a:rPr lang="en-US" dirty="0"/>
              <a:t>30-45 Minute Sessions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20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1E86-75D8-0F48-F34E-8D2F906FA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TRAINING (EXPECTATIONS)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5A25C-A8DA-1DE9-6830-5EF88BF6D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308302"/>
            <a:ext cx="4271771" cy="44047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Attendance &amp; Participation</a:t>
            </a:r>
          </a:p>
          <a:p>
            <a:r>
              <a:rPr lang="en-US" dirty="0">
                <a:solidFill>
                  <a:srgbClr val="9C0000"/>
                </a:solidFill>
              </a:rPr>
              <a:t>When in town and available, I expect athletes to be at team training sessions</a:t>
            </a:r>
          </a:p>
          <a:p>
            <a:r>
              <a:rPr lang="en-US" dirty="0">
                <a:solidFill>
                  <a:srgbClr val="9C0000"/>
                </a:solidFill>
              </a:rPr>
              <a:t>Be on time!</a:t>
            </a:r>
          </a:p>
          <a:p>
            <a:r>
              <a:rPr lang="en-US" dirty="0">
                <a:solidFill>
                  <a:srgbClr val="9C0000"/>
                </a:solidFill>
              </a:rPr>
              <a:t>We understand that jobs, vacations, and other obligations will require missing training</a:t>
            </a:r>
          </a:p>
          <a:p>
            <a:r>
              <a:rPr lang="en-US" dirty="0">
                <a:solidFill>
                  <a:srgbClr val="9C0000"/>
                </a:solidFill>
              </a:rPr>
              <a:t>Varsity runners are expected to attend team Saturday long runs</a:t>
            </a:r>
          </a:p>
          <a:p>
            <a:r>
              <a:rPr lang="en-US" dirty="0">
                <a:solidFill>
                  <a:srgbClr val="9C0000"/>
                </a:solidFill>
              </a:rPr>
              <a:t>Communicate!</a:t>
            </a:r>
          </a:p>
          <a:p>
            <a:pPr marL="0" indent="0" algn="ctr">
              <a:buNone/>
            </a:pPr>
            <a:r>
              <a:rPr lang="en-US" b="1" u="sng" dirty="0"/>
              <a:t>Speed &amp; Mileage</a:t>
            </a:r>
          </a:p>
          <a:p>
            <a:r>
              <a:rPr lang="en-US" dirty="0">
                <a:solidFill>
                  <a:srgbClr val="9C0000"/>
                </a:solidFill>
              </a:rPr>
              <a:t>No requirement that you run a certain pace or mileage</a:t>
            </a:r>
          </a:p>
          <a:p>
            <a:r>
              <a:rPr lang="en-US" dirty="0">
                <a:solidFill>
                  <a:srgbClr val="9C0000"/>
                </a:solidFill>
              </a:rPr>
              <a:t>We will evaluate runners during the first week of training, meet with them, and jointly set mileage goals for the summer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B6F1B-DB82-AAD9-97D9-43FF90B39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308302"/>
            <a:ext cx="4270247" cy="44047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Strength Training</a:t>
            </a:r>
          </a:p>
          <a:p>
            <a:r>
              <a:rPr lang="en-US" dirty="0">
                <a:solidFill>
                  <a:srgbClr val="9C0000"/>
                </a:solidFill>
              </a:rPr>
              <a:t>All athletes do strength training</a:t>
            </a:r>
          </a:p>
          <a:p>
            <a:r>
              <a:rPr lang="en-US" dirty="0">
                <a:solidFill>
                  <a:srgbClr val="9C0000"/>
                </a:solidFill>
              </a:rPr>
              <a:t>Runners hate it, but it is a difference maker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Tracking Mileage and Communication</a:t>
            </a:r>
          </a:p>
          <a:p>
            <a:r>
              <a:rPr lang="en-US" dirty="0">
                <a:solidFill>
                  <a:srgbClr val="9C0000"/>
                </a:solidFill>
              </a:rPr>
              <a:t>Athletes are expected to track mileage daily and report it weekly (required for XC camp and mileage rewards)</a:t>
            </a:r>
          </a:p>
          <a:p>
            <a:r>
              <a:rPr lang="en-US" dirty="0">
                <a:solidFill>
                  <a:srgbClr val="9C0000"/>
                </a:solidFill>
              </a:rPr>
              <a:t>Each athlete will have a Google spreadsheet to use to report mileage</a:t>
            </a:r>
          </a:p>
          <a:p>
            <a:r>
              <a:rPr lang="en-US" dirty="0">
                <a:solidFill>
                  <a:srgbClr val="9C0000"/>
                </a:solidFill>
              </a:rPr>
              <a:t>Each athlete will have an assigned day each week to meet with a coach after practice and discuss the last week’s training</a:t>
            </a:r>
          </a:p>
          <a:p>
            <a:r>
              <a:rPr lang="en-US" dirty="0">
                <a:solidFill>
                  <a:srgbClr val="9C0000"/>
                </a:solidFill>
              </a:rPr>
              <a:t>Without regular communication to coaches, it is difficult for us to coach effectively</a:t>
            </a:r>
          </a:p>
        </p:txBody>
      </p:sp>
    </p:spTree>
    <p:extLst>
      <p:ext uri="{BB962C8B-B14F-4D97-AF65-F5344CB8AC3E}">
        <p14:creationId xmlns:p14="http://schemas.microsoft.com/office/powerpoint/2010/main" val="1472721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F2E2-DA2C-BA59-0032-8D03E4584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TRAINING (SAMPLE MILEAGE TRACKER)</a:t>
            </a:r>
          </a:p>
        </p:txBody>
      </p:sp>
      <p:pic>
        <p:nvPicPr>
          <p:cNvPr id="6" name="Content Placeholder 5" descr="A calendar with a red and white design&#10;&#10;Description automatically generated">
            <a:extLst>
              <a:ext uri="{FF2B5EF4-FFF2-40B4-BE49-F238E27FC236}">
                <a16:creationId xmlns:a16="http://schemas.microsoft.com/office/drawing/2014/main" id="{9812392F-451F-4EB2-8A1F-91AE8E4DC1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4803" y="2378709"/>
            <a:ext cx="10478328" cy="4212857"/>
          </a:xfrm>
        </p:spPr>
      </p:pic>
    </p:spTree>
    <p:extLst>
      <p:ext uri="{BB962C8B-B14F-4D97-AF65-F5344CB8AC3E}">
        <p14:creationId xmlns:p14="http://schemas.microsoft.com/office/powerpoint/2010/main" val="412995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5274A-6C35-61CB-96AA-79B9F9FD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TRAINING (STRAVA)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158AD-7B12-CFD3-CA6B-F3AC0DEE7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358887"/>
            <a:ext cx="4271771" cy="4280451"/>
          </a:xfrm>
        </p:spPr>
        <p:txBody>
          <a:bodyPr/>
          <a:lstStyle/>
          <a:p>
            <a:r>
              <a:rPr lang="en-US" dirty="0"/>
              <a:t>Strava is an app used to track endurance activities such as running or cycling</a:t>
            </a:r>
          </a:p>
          <a:p>
            <a:r>
              <a:rPr lang="en-US" dirty="0"/>
              <a:t>I encourage all team members to use Strava</a:t>
            </a:r>
          </a:p>
          <a:p>
            <a:r>
              <a:rPr lang="en-US" dirty="0"/>
              <a:t>It’s helpful for coaches to keep track of what athletes are doing</a:t>
            </a:r>
          </a:p>
          <a:p>
            <a:r>
              <a:rPr lang="en-US" dirty="0"/>
              <a:t>It’s helpful for athletes to track progress</a:t>
            </a:r>
          </a:p>
          <a:p>
            <a:r>
              <a:rPr lang="en-US" dirty="0"/>
              <a:t>It’s fun for most, but if it starts causing anxiety athletes can stop using it</a:t>
            </a:r>
          </a:p>
          <a:p>
            <a:r>
              <a:rPr lang="en-US" dirty="0"/>
              <a:t>You can use it without a GPS watch</a:t>
            </a:r>
          </a:p>
          <a:p>
            <a:r>
              <a:rPr lang="en-US" dirty="0"/>
              <a:t>We have a team Strava group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F42576F-9E5B-6D57-1D83-004EACD399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3088" y="2638425"/>
            <a:ext cx="3101975" cy="3101975"/>
          </a:xfrm>
        </p:spPr>
      </p:pic>
    </p:spTree>
    <p:extLst>
      <p:ext uri="{BB962C8B-B14F-4D97-AF65-F5344CB8AC3E}">
        <p14:creationId xmlns:p14="http://schemas.microsoft.com/office/powerpoint/2010/main" val="3395173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228B-5877-A72B-3047-056D6EDF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MILEAGE TRACKING AND REWARDS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2D5DA-8C61-F6E7-7E1D-7FD0FCC51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308301"/>
            <a:ext cx="4271771" cy="44158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Mileage Tracking</a:t>
            </a:r>
          </a:p>
          <a:p>
            <a:r>
              <a:rPr lang="en-US" dirty="0"/>
              <a:t>All athletes are expected to track their mileage daily and report it weekly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Mileage reported more than 7 days late does not count (no end of season “mileage dumps”)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Mileage more than 10% of assigned mileage for that week doesn’t count</a:t>
            </a:r>
          </a:p>
          <a:p>
            <a:r>
              <a:rPr lang="en-US" dirty="0"/>
              <a:t>Mileage Not Tracked in Compliance with the Above Does not Count for Camp or Rewards Program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Designed to create good training habits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Encourages coach athlete communication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53DDE-0A44-F889-91AB-1166FBB7A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308301"/>
            <a:ext cx="4270247" cy="44158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Mileage Rewards Program</a:t>
            </a:r>
          </a:p>
          <a:p>
            <a:r>
              <a:rPr lang="en-US" dirty="0"/>
              <a:t>A fun bonus, not something everyone should feel like they should earn every year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Newer runners will not (and should not) hit some of the targets</a:t>
            </a:r>
          </a:p>
          <a:p>
            <a:r>
              <a:rPr lang="en-US" dirty="0"/>
              <a:t>Prizes given out based on mileage run AND properly reported</a:t>
            </a:r>
          </a:p>
          <a:p>
            <a:pPr lvl="2"/>
            <a:r>
              <a:rPr lang="en-US" dirty="0">
                <a:solidFill>
                  <a:srgbClr val="9C0000"/>
                </a:solidFill>
              </a:rPr>
              <a:t>Stickers, socks, shirts, and backpacks</a:t>
            </a:r>
          </a:p>
          <a:p>
            <a:r>
              <a:rPr lang="en-US" dirty="0"/>
              <a:t>Higher targets adjusted for boys and girls</a:t>
            </a:r>
          </a:p>
        </p:txBody>
      </p:sp>
    </p:spTree>
    <p:extLst>
      <p:ext uri="{BB962C8B-B14F-4D97-AF65-F5344CB8AC3E}">
        <p14:creationId xmlns:p14="http://schemas.microsoft.com/office/powerpoint/2010/main" val="2069015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3473-30BB-156B-3AAE-8C9B71B1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FUNDRAISING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CB161-AE5C-0417-8CC3-3DEB711312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HELP!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We need help with fundraising ideas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Seriously, I need help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83E84-CF00-A45D-EC37-3A669E626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4041536"/>
          </a:xfrm>
        </p:spPr>
        <p:txBody>
          <a:bodyPr>
            <a:normAutofit/>
          </a:bodyPr>
          <a:lstStyle/>
          <a:p>
            <a:r>
              <a:rPr lang="en-US" dirty="0"/>
              <a:t>Overnight Relay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Currently scheduled for July 26-27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Athletes will take turns running 400m laps at the track carrying a baton with a GPS watch strapped to it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Athletes secure pledges per mile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Money raised will go to team general fund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May do a </a:t>
            </a:r>
            <a:r>
              <a:rPr lang="en-US" dirty="0" err="1">
                <a:solidFill>
                  <a:srgbClr val="9C0000"/>
                </a:solidFill>
              </a:rPr>
              <a:t>rootbeer</a:t>
            </a:r>
            <a:r>
              <a:rPr lang="en-US" dirty="0">
                <a:solidFill>
                  <a:srgbClr val="9C0000"/>
                </a:solidFill>
              </a:rPr>
              <a:t>/chocolate milk mile, or other contests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Will need parent volunteers to help chaperone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More information to come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21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AD9F7-0406-FF48-92C1-FB13184D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CROSS-COUNTRY CAMP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54FBB-27B1-ADDD-A23C-BC369C4AA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330605"/>
            <a:ext cx="4271771" cy="43378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August 7-10th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Usually leave around 11:00 AM Wednesday morning and return by Saturday afternoon</a:t>
            </a:r>
          </a:p>
          <a:p>
            <a:r>
              <a:rPr lang="en-US" dirty="0"/>
              <a:t>Location: Hull Valley Camp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Near Preston, Idaho</a:t>
            </a:r>
          </a:p>
          <a:p>
            <a:r>
              <a:rPr lang="en-US" dirty="0"/>
              <a:t>Fun and Team-Building 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Running, talent show, games, goal setting, and lots of good food</a:t>
            </a:r>
          </a:p>
          <a:p>
            <a:r>
              <a:rPr lang="en-US" dirty="0"/>
              <a:t>Not Required 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Attendance is encouraged for those who qualify, but is not required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Athletes can go for partial week if parents pick them up early/bring them up late (and communicated in advance)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1AAF9-7ED5-AC8E-AB61-1D008B9B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330605"/>
            <a:ext cx="4270247" cy="43378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Will Need Parent Volunteers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Number TBD, but it is a great time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Can be entire week, or partial</a:t>
            </a:r>
          </a:p>
          <a:p>
            <a:r>
              <a:rPr lang="en-US" dirty="0"/>
              <a:t>Parent Statements of Support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Required by school district</a:t>
            </a:r>
          </a:p>
          <a:p>
            <a:r>
              <a:rPr lang="en-US" dirty="0"/>
              <a:t>Cost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TBD, but likely ~$120</a:t>
            </a:r>
          </a:p>
          <a:p>
            <a:r>
              <a:rPr lang="en-US" dirty="0"/>
              <a:t>Mileage Requirement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180 summer miles by start of camp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Not designed to limit attendance but to ensure all can fully participate</a:t>
            </a:r>
          </a:p>
          <a:p>
            <a:r>
              <a:rPr lang="en-US" dirty="0"/>
              <a:t>More Details to Come</a:t>
            </a:r>
          </a:p>
        </p:txBody>
      </p:sp>
    </p:spTree>
    <p:extLst>
      <p:ext uri="{BB962C8B-B14F-4D97-AF65-F5344CB8AC3E}">
        <p14:creationId xmlns:p14="http://schemas.microsoft.com/office/powerpoint/2010/main" val="1656666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38DC5-705D-164F-228D-BD9FC833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AEE05-CD1F-CBE2-CCC9-14447D4D8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364059"/>
            <a:ext cx="4271771" cy="33759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Thank You!!</a:t>
            </a:r>
          </a:p>
          <a:p>
            <a:r>
              <a:rPr lang="en-US" dirty="0"/>
              <a:t>Cross-country summer training is an ambitious undertaking</a:t>
            </a:r>
          </a:p>
          <a:p>
            <a:r>
              <a:rPr lang="en-US" dirty="0"/>
              <a:t>We want to make it fun for the kids and rely heavily on parent support</a:t>
            </a:r>
          </a:p>
          <a:p>
            <a:r>
              <a:rPr lang="en-US" dirty="0"/>
              <a:t>Thank you, thank you, thank you!!!!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FCA4B-A40E-1754-E56E-78F065B2B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364059"/>
            <a:ext cx="4270247" cy="402559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Volunteer Opportunities</a:t>
            </a:r>
          </a:p>
          <a:p>
            <a:r>
              <a:rPr lang="en-US" dirty="0"/>
              <a:t>Wednesday breakfasts at Oak Forest Park</a:t>
            </a:r>
          </a:p>
          <a:p>
            <a:r>
              <a:rPr lang="en-US" dirty="0"/>
              <a:t>Driving for team runs</a:t>
            </a:r>
          </a:p>
          <a:p>
            <a:r>
              <a:rPr lang="en-US" dirty="0"/>
              <a:t>Coach catch</a:t>
            </a:r>
          </a:p>
          <a:p>
            <a:r>
              <a:rPr lang="en-US" dirty="0"/>
              <a:t>Relay fundraiser and other fundraising</a:t>
            </a:r>
          </a:p>
          <a:p>
            <a:r>
              <a:rPr lang="en-US" dirty="0"/>
              <a:t>Pineview day</a:t>
            </a:r>
          </a:p>
          <a:p>
            <a:r>
              <a:rPr lang="en-US" dirty="0"/>
              <a:t>Cross-country camp</a:t>
            </a:r>
          </a:p>
          <a:p>
            <a:r>
              <a:rPr lang="en-US" dirty="0"/>
              <a:t>Pasta dinners (in-season)</a:t>
            </a:r>
          </a:p>
          <a:p>
            <a:r>
              <a:rPr lang="en-US" dirty="0"/>
              <a:t>Out of state meet travel, lodging, and food coordination</a:t>
            </a:r>
          </a:p>
          <a:p>
            <a:r>
              <a:rPr lang="en-US" dirty="0"/>
              <a:t>Senior Banquet</a:t>
            </a:r>
          </a:p>
        </p:txBody>
      </p:sp>
    </p:spTree>
    <p:extLst>
      <p:ext uri="{BB962C8B-B14F-4D97-AF65-F5344CB8AC3E}">
        <p14:creationId xmlns:p14="http://schemas.microsoft.com/office/powerpoint/2010/main" val="2223106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201B-C9D1-7CE7-4944-32BE3FD8C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AND HYDRATION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FE934-6597-052B-513B-D9050F7CA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274849"/>
            <a:ext cx="4271771" cy="45050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Nutrition</a:t>
            </a:r>
          </a:p>
          <a:p>
            <a:r>
              <a:rPr lang="en-US" dirty="0"/>
              <a:t>Eat a lot!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Growing kids with a high training load need a lot of calories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If they are training regularly, it is hard for them to eat too much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Speed requires power, and power requires calories</a:t>
            </a:r>
          </a:p>
          <a:p>
            <a:r>
              <a:rPr lang="en-US" dirty="0"/>
              <a:t>Add in rather than cut out foods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Discourage focusing on macros and cutting out fats, carbs, or sugars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Protein for recovery</a:t>
            </a:r>
          </a:p>
          <a:p>
            <a:r>
              <a:rPr lang="en-US" dirty="0"/>
              <a:t>Female athlete health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Relative Energy Deficiency in Sport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Amenorrhea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FFBAD-C6C1-20F3-1689-4FF687830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274849"/>
            <a:ext cx="4270247" cy="45050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Hydration</a:t>
            </a:r>
          </a:p>
          <a:p>
            <a:r>
              <a:rPr lang="en-US" dirty="0"/>
              <a:t>Bring your water bottle!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Even though, during the summer, we train in the morning, it can still get hot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We will generally NOT have water available at runs beyond what the kids bring in their bottles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Post-Workout Fueling</a:t>
            </a:r>
          </a:p>
          <a:p>
            <a:r>
              <a:rPr lang="en-US" dirty="0"/>
              <a:t>It is good idea for kids to get in calories as soon as they can after finishing their runs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Does not have to be immediate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Shouldn’t wait for the next meal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Better something than nothing</a:t>
            </a:r>
          </a:p>
          <a:p>
            <a:r>
              <a:rPr lang="en-US" dirty="0"/>
              <a:t>“Start the recovery clock”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2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men playing with a hose&#10;&#10;Description automatically generated">
            <a:extLst>
              <a:ext uri="{FF2B5EF4-FFF2-40B4-BE49-F238E27FC236}">
                <a16:creationId xmlns:a16="http://schemas.microsoft.com/office/drawing/2014/main" id="{40C6D8C1-FD05-FD36-6AAB-2359FF3A5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591" y="159026"/>
            <a:ext cx="4050747" cy="3595038"/>
          </a:xfrm>
          <a:prstGeom prst="rect">
            <a:avLst/>
          </a:prstGeom>
        </p:spPr>
      </p:pic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3DDE72F-9B93-5FB3-F981-AEAC7FA53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696" y="159026"/>
            <a:ext cx="3427895" cy="4570527"/>
          </a:xfrm>
        </p:spPr>
      </p:pic>
      <p:pic>
        <p:nvPicPr>
          <p:cNvPr id="9" name="Picture 8" descr="A group of boys on an orange inner tubes&#10;&#10;Description automatically generated">
            <a:extLst>
              <a:ext uri="{FF2B5EF4-FFF2-40B4-BE49-F238E27FC236}">
                <a16:creationId xmlns:a16="http://schemas.microsoft.com/office/drawing/2014/main" id="{54364DC4-8DD8-C918-FBCB-6114E78A8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338" y="159026"/>
            <a:ext cx="4359965" cy="3269974"/>
          </a:xfrm>
          <a:prstGeom prst="rect">
            <a:avLst/>
          </a:prstGeom>
        </p:spPr>
      </p:pic>
      <p:pic>
        <p:nvPicPr>
          <p:cNvPr id="11" name="Picture 10" descr="A group of people playing with a ball&#10;&#10;Description automatically generated">
            <a:extLst>
              <a:ext uri="{FF2B5EF4-FFF2-40B4-BE49-F238E27FC236}">
                <a16:creationId xmlns:a16="http://schemas.microsoft.com/office/drawing/2014/main" id="{F5FA8E24-3409-B971-4917-CC2AC66CC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5338" y="3429000"/>
            <a:ext cx="4359965" cy="3269974"/>
          </a:xfrm>
          <a:prstGeom prst="rect">
            <a:avLst/>
          </a:prstGeom>
        </p:spPr>
      </p:pic>
      <p:pic>
        <p:nvPicPr>
          <p:cNvPr id="13" name="Picture 12" descr="A group of girls sitting at a table&#10;&#10;Description automatically generated">
            <a:extLst>
              <a:ext uri="{FF2B5EF4-FFF2-40B4-BE49-F238E27FC236}">
                <a16:creationId xmlns:a16="http://schemas.microsoft.com/office/drawing/2014/main" id="{782667B7-E81E-C0EB-1372-2F8EB6040D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988"/>
          <a:stretch/>
        </p:blipFill>
        <p:spPr>
          <a:xfrm>
            <a:off x="3604591" y="3429000"/>
            <a:ext cx="4050747" cy="3269974"/>
          </a:xfrm>
          <a:prstGeom prst="rect">
            <a:avLst/>
          </a:prstGeom>
        </p:spPr>
      </p:pic>
      <p:pic>
        <p:nvPicPr>
          <p:cNvPr id="17" name="Picture 1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FE16B2F-A3A1-1A45-2582-09EBA620C22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3396"/>
          <a:stretch/>
        </p:blipFill>
        <p:spPr>
          <a:xfrm>
            <a:off x="176696" y="4729553"/>
            <a:ext cx="3427894" cy="196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48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0D13-6AE9-02DB-A7B9-74EF9290E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4F5139-E3C3-E266-55CE-35737C6FCE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9286" y="-548007"/>
            <a:ext cx="10293428" cy="795401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1B5E7-5683-B711-7179-E7FC7C2838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08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2502-850C-8157-44BC-0C86AFFE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AND HYDRATION (CONT)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692EA-DA01-B3AB-5FE2-CF0EF9C3B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286000"/>
            <a:ext cx="4271771" cy="44047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“Good for a Girl: A Woman Running in a Man’s World”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An excellent book by Lauren </a:t>
            </a:r>
            <a:r>
              <a:rPr lang="en-US" dirty="0" err="1">
                <a:solidFill>
                  <a:srgbClr val="9C0000"/>
                </a:solidFill>
              </a:rPr>
              <a:t>Fleshman</a:t>
            </a:r>
            <a:endParaRPr lang="en-US" dirty="0">
              <a:solidFill>
                <a:srgbClr val="9C0000"/>
              </a:solidFill>
            </a:endParaRPr>
          </a:p>
          <a:p>
            <a:pPr lvl="1"/>
            <a:r>
              <a:rPr lang="en-US" dirty="0">
                <a:solidFill>
                  <a:srgbClr val="9C0000"/>
                </a:solidFill>
              </a:rPr>
              <a:t>We provide a copy free of charge for all female athletes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I encourage parents to read</a:t>
            </a:r>
          </a:p>
          <a:p>
            <a:r>
              <a:rPr lang="en-US" dirty="0"/>
              <a:t>“Dear Younger Me”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If you can’t read the book, read this essay by Ms. </a:t>
            </a:r>
            <a:r>
              <a:rPr lang="en-US" dirty="0" err="1">
                <a:solidFill>
                  <a:srgbClr val="9C0000"/>
                </a:solidFill>
              </a:rPr>
              <a:t>Fleshman</a:t>
            </a:r>
            <a:r>
              <a:rPr lang="en-US" dirty="0">
                <a:solidFill>
                  <a:srgbClr val="9C0000"/>
                </a:solidFill>
              </a:rPr>
              <a:t>, which deals with some of the same topics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Can be easily found with a Google search</a:t>
            </a:r>
          </a:p>
          <a:p>
            <a:r>
              <a:rPr lang="en-US" dirty="0">
                <a:solidFill>
                  <a:schemeClr val="tx1"/>
                </a:solidFill>
              </a:rPr>
              <a:t>Talk to us if you see us doing something that creates a negative culture around food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17B6D6-66AA-7A0D-788F-7A8CFC78F3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15201" y="2478156"/>
            <a:ext cx="2645664" cy="3982228"/>
          </a:xfrm>
        </p:spPr>
      </p:pic>
    </p:spTree>
    <p:extLst>
      <p:ext uri="{BB962C8B-B14F-4D97-AF65-F5344CB8AC3E}">
        <p14:creationId xmlns:p14="http://schemas.microsoft.com/office/powerpoint/2010/main" val="2280364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C3668-3D98-803A-E2E4-D07BD4B4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ENCOURAGEMENt</a:t>
            </a:r>
            <a:r>
              <a:rPr lang="en-US" dirty="0"/>
              <a:t> &amp;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A7C77-6C7A-4B29-EBE3-82D30DC109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 positive about their training and racing.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Praise effort rather than results.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E374D-2D74-9281-CE68-B4C65F2863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Encourage diligence in completion of homework and other commitments.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/>
              <a:t>Help treat </a:t>
            </a:r>
            <a:r>
              <a:rPr lang="en-US" dirty="0"/>
              <a:t>injuries promptly.</a:t>
            </a:r>
          </a:p>
        </p:txBody>
      </p:sp>
    </p:spTree>
    <p:extLst>
      <p:ext uri="{BB962C8B-B14F-4D97-AF65-F5344CB8AC3E}">
        <p14:creationId xmlns:p14="http://schemas.microsoft.com/office/powerpoint/2010/main" val="4231431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56B7B-CCF6-446E-4DFC-1F7AC80D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FINAL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BB1F9-6AA4-05AC-5B0E-157B0961E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65124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GroupMe/Email List Signup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Signup with your name, child’s/children’s name, phone number and email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We will add you to GroupMe and the team email list</a:t>
            </a:r>
          </a:p>
          <a:p>
            <a:pPr marL="0" indent="0" algn="ctr">
              <a:buNone/>
            </a:pPr>
            <a:r>
              <a:rPr lang="en-US" b="1" dirty="0"/>
              <a:t>Cross-Country Camp Support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We need 80% support for camp to happen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I will leave, and if you would fill it out, that would be great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3109E-5AAA-C7EE-4D1F-20C36DB84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65124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Volunteer Signup Sheets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Various signups are over on the table and you can sign up for whatever now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I will update them and put them online as well so you can sign up later, too</a:t>
            </a:r>
          </a:p>
          <a:p>
            <a:pPr marL="0" indent="0" algn="ctr">
              <a:buNone/>
            </a:pPr>
            <a:r>
              <a:rPr lang="en-US" b="1" dirty="0"/>
              <a:t>Parent Survey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I would love for you to fill this out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Not required, but very helpful as I try to learn what I’m doing</a:t>
            </a:r>
          </a:p>
        </p:txBody>
      </p:sp>
    </p:spTree>
    <p:extLst>
      <p:ext uri="{BB962C8B-B14F-4D97-AF65-F5344CB8AC3E}">
        <p14:creationId xmlns:p14="http://schemas.microsoft.com/office/powerpoint/2010/main" val="1173856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E7ABB-6083-52A3-39AC-5A9E1759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TO-DO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1CA03-440A-A328-87DC-09A315A6C1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Signup for GroupMe &amp; Email List</a:t>
            </a:r>
          </a:p>
          <a:p>
            <a:r>
              <a:rPr lang="en-US" dirty="0"/>
              <a:t>Round Up Equipment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Shoes, clothing, watch, water bottle</a:t>
            </a:r>
          </a:p>
          <a:p>
            <a:r>
              <a:rPr lang="en-US" dirty="0"/>
              <a:t>Complete Cross-Country Camp Survey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Complete support survey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15EDD0-6A4B-5ABC-FB19-43A9E60640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 Parent Survey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Complete parent survey</a:t>
            </a:r>
          </a:p>
          <a:p>
            <a:r>
              <a:rPr lang="en-US" dirty="0"/>
              <a:t>Register My Athlete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Get your kids signed up on RMA!</a:t>
            </a:r>
          </a:p>
          <a:p>
            <a:r>
              <a:rPr lang="en-US" dirty="0"/>
              <a:t>Watch for Team Store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I’ll announce when it’s open; be ready to get your orders in</a:t>
            </a:r>
          </a:p>
          <a:p>
            <a:r>
              <a:rPr lang="en-US" dirty="0"/>
              <a:t>Check Volunteer </a:t>
            </a:r>
            <a:r>
              <a:rPr lang="en-US"/>
              <a:t>Signup Options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95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69A7C-04DF-5EF1-B738-8988FA59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819" y="4551306"/>
            <a:ext cx="7729728" cy="1188720"/>
          </a:xfrm>
        </p:spPr>
        <p:txBody>
          <a:bodyPr/>
          <a:lstStyle/>
          <a:p>
            <a:r>
              <a:rPr lang="en-US" dirty="0"/>
              <a:t>THANK YOU! </a:t>
            </a:r>
            <a:r>
              <a:rPr lang="en-US" dirty="0" err="1"/>
              <a:t>WE’ll</a:t>
            </a:r>
            <a:r>
              <a:rPr lang="en-US" dirty="0"/>
              <a:t> STAY AND ANSWER QUESTIONS</a:t>
            </a:r>
          </a:p>
        </p:txBody>
      </p:sp>
      <p:pic>
        <p:nvPicPr>
          <p:cNvPr id="5" name="Picture 4" descr="A logo with a helmet and lightning bolt&#10;&#10;Description automatically generated">
            <a:extLst>
              <a:ext uri="{FF2B5EF4-FFF2-40B4-BE49-F238E27FC236}">
                <a16:creationId xmlns:a16="http://schemas.microsoft.com/office/drawing/2014/main" id="{B698F337-8863-BF88-4348-EFE0080F6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202" y="604678"/>
            <a:ext cx="5891594" cy="340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4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A3048-FAA8-D423-8C90-75E465BB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we run, too…</a:t>
            </a:r>
          </a:p>
        </p:txBody>
      </p:sp>
      <p:pic>
        <p:nvPicPr>
          <p:cNvPr id="5" name="Content Placeholder 4" descr="A group of people running in a race&#10;&#10;Description automatically generated">
            <a:extLst>
              <a:ext uri="{FF2B5EF4-FFF2-40B4-BE49-F238E27FC236}">
                <a16:creationId xmlns:a16="http://schemas.microsoft.com/office/drawing/2014/main" id="{0E6244E0-32D0-1B44-1C24-BF3C19951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83" y="2333625"/>
            <a:ext cx="2882869" cy="4318966"/>
          </a:xfrm>
        </p:spPr>
      </p:pic>
      <p:pic>
        <p:nvPicPr>
          <p:cNvPr id="7" name="Picture 6" descr="A group of people running on a dirt road&#10;&#10;Description automatically generated">
            <a:extLst>
              <a:ext uri="{FF2B5EF4-FFF2-40B4-BE49-F238E27FC236}">
                <a16:creationId xmlns:a16="http://schemas.microsoft.com/office/drawing/2014/main" id="{F5D6B059-8B2C-5B97-A396-CE19B86B1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052" y="2333626"/>
            <a:ext cx="5758620" cy="4318965"/>
          </a:xfrm>
          <a:prstGeom prst="rect">
            <a:avLst/>
          </a:prstGeom>
        </p:spPr>
      </p:pic>
      <p:pic>
        <p:nvPicPr>
          <p:cNvPr id="9" name="Picture 8" descr="A group of people running on a trail&#10;&#10;Description automatically generated">
            <a:extLst>
              <a:ext uri="{FF2B5EF4-FFF2-40B4-BE49-F238E27FC236}">
                <a16:creationId xmlns:a16="http://schemas.microsoft.com/office/drawing/2014/main" id="{E2E6F1E2-4FBD-9CBF-E824-E774FFD17F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193"/>
          <a:stretch/>
        </p:blipFill>
        <p:spPr>
          <a:xfrm>
            <a:off x="8838672" y="2333624"/>
            <a:ext cx="3156145" cy="43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6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93C33-3EDC-1B03-8D70-E3C35125D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0FE4F-C50B-2172-7566-6ED8BCE559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/>
              <a:t>Coaches</a:t>
            </a:r>
          </a:p>
          <a:p>
            <a:pPr lvl="1"/>
            <a:r>
              <a:rPr lang="en-US" dirty="0"/>
              <a:t>Coach Bentley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Coach Hutchinson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09243E-B1DF-5D6E-783E-A5E5ABEF08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/>
              <a:t>Captains</a:t>
            </a:r>
          </a:p>
          <a:p>
            <a:pPr lvl="1"/>
            <a:r>
              <a:rPr lang="en-US" dirty="0"/>
              <a:t>Bella Rynearson</a:t>
            </a:r>
          </a:p>
          <a:p>
            <a:pPr lvl="1"/>
            <a:r>
              <a:rPr lang="en-US" dirty="0"/>
              <a:t>Lexy </a:t>
            </a:r>
            <a:r>
              <a:rPr lang="en-US" dirty="0" err="1"/>
              <a:t>Cluff-Baylon</a:t>
            </a:r>
            <a:endParaRPr lang="en-US" dirty="0"/>
          </a:p>
          <a:p>
            <a:pPr lvl="1"/>
            <a:r>
              <a:rPr lang="en-US" dirty="0"/>
              <a:t>Lillie </a:t>
            </a:r>
            <a:r>
              <a:rPr lang="en-US" dirty="0" err="1"/>
              <a:t>Haraala</a:t>
            </a:r>
            <a:endParaRPr lang="en-US" dirty="0"/>
          </a:p>
          <a:p>
            <a:pPr lvl="1"/>
            <a:r>
              <a:rPr lang="en-US" dirty="0"/>
              <a:t>Lily Griffith</a:t>
            </a:r>
          </a:p>
          <a:p>
            <a:pPr lvl="1"/>
            <a:r>
              <a:rPr lang="en-US" dirty="0"/>
              <a:t>Aaron </a:t>
            </a:r>
            <a:r>
              <a:rPr lang="en-US" dirty="0" err="1"/>
              <a:t>Eskelson</a:t>
            </a:r>
            <a:endParaRPr lang="en-US" dirty="0"/>
          </a:p>
          <a:p>
            <a:pPr lvl="1"/>
            <a:r>
              <a:rPr lang="en-US" dirty="0"/>
              <a:t>Nate </a:t>
            </a:r>
            <a:r>
              <a:rPr lang="en-US" dirty="0" err="1"/>
              <a:t>Eskelson</a:t>
            </a:r>
            <a:endParaRPr lang="en-US" dirty="0"/>
          </a:p>
          <a:p>
            <a:pPr lvl="1"/>
            <a:r>
              <a:rPr lang="en-US" dirty="0"/>
              <a:t>Carson </a:t>
            </a:r>
            <a:r>
              <a:rPr lang="en-US" dirty="0" err="1"/>
              <a:t>Fershtut</a:t>
            </a:r>
            <a:endParaRPr lang="en-US" dirty="0"/>
          </a:p>
          <a:p>
            <a:pPr lvl="1"/>
            <a:r>
              <a:rPr lang="en-US" dirty="0"/>
              <a:t>Jordan Jensen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4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F5216-40DB-E794-932A-C4B378FC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83" y="89210"/>
            <a:ext cx="10649415" cy="1725303"/>
          </a:xfrm>
        </p:spPr>
        <p:txBody>
          <a:bodyPr>
            <a:normAutofit fontScale="90000"/>
          </a:bodyPr>
          <a:lstStyle/>
          <a:p>
            <a:r>
              <a:rPr lang="en-US" dirty="0"/>
              <a:t>ALL INFORMATION WILL BE POSTED ON THE TEAM WEBSITE: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http://</a:t>
            </a:r>
            <a:r>
              <a:rPr lang="en-US" dirty="0" err="1"/>
              <a:t>www.northridgexc.com</a:t>
            </a:r>
            <a:r>
              <a:rPr lang="en-US" dirty="0"/>
              <a:t>/PARENT-MEETING-FILES/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D4BE4A-CDC0-D4C4-C92E-7408E71450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945451"/>
              </p:ext>
            </p:extLst>
          </p:nvPr>
        </p:nvGraphicFramePr>
        <p:xfrm>
          <a:off x="166687" y="2085975"/>
          <a:ext cx="11858625" cy="48393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71725">
                  <a:extLst>
                    <a:ext uri="{9D8B030D-6E8A-4147-A177-3AD203B41FA5}">
                      <a16:colId xmlns:a16="http://schemas.microsoft.com/office/drawing/2014/main" val="1499824700"/>
                    </a:ext>
                  </a:extLst>
                </a:gridCol>
                <a:gridCol w="2371725">
                  <a:extLst>
                    <a:ext uri="{9D8B030D-6E8A-4147-A177-3AD203B41FA5}">
                      <a16:colId xmlns:a16="http://schemas.microsoft.com/office/drawing/2014/main" val="2810751850"/>
                    </a:ext>
                  </a:extLst>
                </a:gridCol>
                <a:gridCol w="2371725">
                  <a:extLst>
                    <a:ext uri="{9D8B030D-6E8A-4147-A177-3AD203B41FA5}">
                      <a16:colId xmlns:a16="http://schemas.microsoft.com/office/drawing/2014/main" val="1539871983"/>
                    </a:ext>
                  </a:extLst>
                </a:gridCol>
                <a:gridCol w="2371725">
                  <a:extLst>
                    <a:ext uri="{9D8B030D-6E8A-4147-A177-3AD203B41FA5}">
                      <a16:colId xmlns:a16="http://schemas.microsoft.com/office/drawing/2014/main" val="2749754506"/>
                    </a:ext>
                  </a:extLst>
                </a:gridCol>
                <a:gridCol w="2371725">
                  <a:extLst>
                    <a:ext uri="{9D8B030D-6E8A-4147-A177-3AD203B41FA5}">
                      <a16:colId xmlns:a16="http://schemas.microsoft.com/office/drawing/2014/main" val="534606366"/>
                    </a:ext>
                  </a:extLst>
                </a:gridCol>
              </a:tblGrid>
              <a:tr h="1609140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  <a:p>
                      <a:pPr algn="ctr"/>
                      <a:endParaRPr lang="en-US" b="0" dirty="0"/>
                    </a:p>
                    <a:p>
                      <a:pPr algn="ctr"/>
                      <a:r>
                        <a:rPr lang="en-US" b="0" dirty="0"/>
                        <a:t>ELIGIBILITY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  <a:p>
                      <a:pPr algn="ctr"/>
                      <a:endParaRPr lang="en-US" b="0" dirty="0"/>
                    </a:p>
                    <a:p>
                      <a:pPr algn="ctr"/>
                      <a:r>
                        <a:rPr lang="en-US" b="0" dirty="0"/>
                        <a:t>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  <a:p>
                      <a:pPr algn="ctr"/>
                      <a:endParaRPr lang="en-US" b="0" dirty="0"/>
                    </a:p>
                    <a:p>
                      <a:pPr algn="ctr"/>
                      <a:r>
                        <a:rPr lang="en-US" b="0" dirty="0"/>
                        <a:t>TEAM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  <a:p>
                      <a:pPr algn="ctr"/>
                      <a:endParaRPr lang="en-US" b="0" dirty="0"/>
                    </a:p>
                    <a:p>
                      <a:pPr algn="ctr"/>
                      <a:r>
                        <a:rPr lang="en-US" b="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  <a:p>
                      <a:pPr algn="ctr"/>
                      <a:endParaRPr lang="en-US" b="0" dirty="0"/>
                    </a:p>
                    <a:p>
                      <a:pPr algn="ctr"/>
                      <a:r>
                        <a:rPr lang="en-US" b="0" dirty="0"/>
                        <a:t>SUMMER TRAINING SCHEDULE &amp; EXPECTATIONS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467342"/>
                  </a:ext>
                </a:extLst>
              </a:tr>
              <a:tr h="1492855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  <a:p>
                      <a:pPr algn="ctr"/>
                      <a:endParaRPr lang="en-US" b="0" dirty="0"/>
                    </a:p>
                    <a:p>
                      <a:pPr algn="ctr"/>
                      <a:r>
                        <a:rPr lang="en-US" b="0" dirty="0"/>
                        <a:t>FUNDRAISING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  <a:p>
                      <a:pPr algn="ctr"/>
                      <a:endParaRPr lang="en-US" b="0" dirty="0"/>
                    </a:p>
                    <a:p>
                      <a:pPr algn="ctr"/>
                      <a:r>
                        <a:rPr lang="en-US" b="0" dirty="0"/>
                        <a:t>CROSS-COUNTRY CAMP</a:t>
                      </a:r>
                    </a:p>
                    <a:p>
                      <a:pPr algn="ctr"/>
                      <a:endParaRPr lang="en-US" b="0" dirty="0"/>
                    </a:p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  <a:p>
                      <a:pPr algn="ctr"/>
                      <a:endParaRPr lang="en-US" b="0" dirty="0"/>
                    </a:p>
                    <a:p>
                      <a:pPr algn="ctr"/>
                      <a:r>
                        <a:rPr lang="en-US" b="0" dirty="0"/>
                        <a:t>OUT-OF-STATE MEETS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  <a:p>
                      <a:pPr algn="ctr"/>
                      <a:endParaRPr lang="en-US" b="0" dirty="0"/>
                    </a:p>
                    <a:p>
                      <a:pPr algn="ctr"/>
                      <a:r>
                        <a:rPr lang="en-US" b="0" dirty="0"/>
                        <a:t>VOLUNTEERING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  <a:p>
                      <a:pPr algn="ctr"/>
                      <a:endParaRPr lang="en-US" b="0" dirty="0"/>
                    </a:p>
                    <a:p>
                      <a:pPr algn="ctr"/>
                      <a:r>
                        <a:rPr lang="en-US" b="0" dirty="0"/>
                        <a:t>KEY DATES &amp;. </a:t>
                      </a:r>
                      <a:r>
                        <a:rPr lang="en-US" b="0"/>
                        <a:t>CHECKLISTS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471306"/>
                  </a:ext>
                </a:extLst>
              </a:tr>
              <a:tr h="1492855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  <a:p>
                      <a:pPr algn="ctr"/>
                      <a:r>
                        <a:rPr lang="en-US" b="0" dirty="0"/>
                        <a:t>NUTRITION &amp; HYDRATION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  <a:p>
                      <a:pPr algn="ctr"/>
                      <a:r>
                        <a:rPr lang="en-US" b="0"/>
                        <a:t>ENCOURAGEMENT AND SUPPORT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475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04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4FFB-C317-D554-93F5-527A74EDA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1B49F-4C05-DA0A-AA79-D870387CC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332383"/>
            <a:ext cx="4271771" cy="4306955"/>
          </a:xfrm>
        </p:spPr>
        <p:txBody>
          <a:bodyPr/>
          <a:lstStyle/>
          <a:p>
            <a:r>
              <a:rPr lang="en-US" dirty="0"/>
              <a:t>Academic Eligibility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Based on prior term grades (so, 4th term 2023-2024)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Must have had a GPA of at least 2.0 during the last term </a:t>
            </a:r>
            <a:r>
              <a:rPr lang="en-US" u="sng" dirty="0">
                <a:solidFill>
                  <a:srgbClr val="9C0000"/>
                </a:solidFill>
              </a:rPr>
              <a:t>AND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Must not have had more than one F grade.</a:t>
            </a:r>
          </a:p>
          <a:p>
            <a:r>
              <a:rPr lang="en-US" dirty="0"/>
              <a:t>Please come talk to me if you think there may be issues.  It’s better to get out in front of things when possible.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38906F-B4EA-26AF-60C0-39587E524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332383"/>
            <a:ext cx="4270247" cy="4306955"/>
          </a:xfrm>
        </p:spPr>
        <p:txBody>
          <a:bodyPr/>
          <a:lstStyle/>
          <a:p>
            <a:r>
              <a:rPr lang="en-US" dirty="0"/>
              <a:t>Age Eligibility (Summer Training)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Anyone who is going into 8th grade or higher is welcome to come run during the summer, but they cannot compete with the team until they are in 9th grade.</a:t>
            </a:r>
          </a:p>
          <a:p>
            <a:r>
              <a:rPr lang="en-US" dirty="0"/>
              <a:t>Age Eligibility (In-Season Practice &amp; Competition)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9th-12th graders can practice and compete with the team during the season.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16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B3A03-25A6-2A54-25E2-D2A58A53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FE44A-771B-9AD0-5D70-05281B2DC9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Parents (GroupMe)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E65C6-7925-14F1-F793-19548FF75E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Athletes (Slack)</a:t>
            </a: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0E9C426-74B3-4AC3-AC50-0BB21E4FB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197" y="3481458"/>
            <a:ext cx="2743200" cy="2743200"/>
          </a:xfrm>
          <a:prstGeom prst="rect">
            <a:avLst/>
          </a:prstGeom>
        </p:spPr>
      </p:pic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D0D70FE-20B6-3C20-C395-0859B0DE1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603" y="34290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9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9485-7353-0481-F436-546CF2E3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EF4AA-0C50-7CBE-31EE-991427F901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Summer Training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No fee to participate.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This may change in future years.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Optional summer t-shirt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b="1" dirty="0"/>
              <a:t>Cross-Country Camp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Will discuss more later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4 day/3 night camp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Cost likely around $120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54EAF-93B9-ECB9-6D05-2348F436F3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In-Season Team Fee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Exact amount undetermined, probably around $150 total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Not assessed until start of the season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Out of State Meets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These meets are optional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Athlete responsible to cover travel, lodging, and food costs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16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A365E-43D7-FA79-24E6-B0E4D843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C3684-7228-B7FC-19B5-5A3B0717D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319454"/>
            <a:ext cx="4271771" cy="44493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/>
              <a:t>Required Equipment</a:t>
            </a:r>
          </a:p>
          <a:p>
            <a:r>
              <a:rPr lang="en-US" dirty="0"/>
              <a:t>Running shoes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Must be running specific 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Do not have to be fancy 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Don’t need more than one pair of shoes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Don’t need spikes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Financial assistance available</a:t>
            </a:r>
          </a:p>
          <a:p>
            <a:r>
              <a:rPr lang="en-US" dirty="0"/>
              <a:t>Training clothes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Do not need to be fancy or expensive.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T-shirt, tank top, shorts, sports bra for female athletes</a:t>
            </a:r>
          </a:p>
          <a:p>
            <a:r>
              <a:rPr lang="en-US" dirty="0"/>
              <a:t>Water bottle</a:t>
            </a:r>
          </a:p>
          <a:p>
            <a:r>
              <a:rPr lang="en-US" dirty="0"/>
              <a:t>Watch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Does not need to be a GPS watch but must be able to time intervals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829ED-82A9-B2A4-6EDD-800A7143B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319454"/>
            <a:ext cx="4270247" cy="44493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/>
              <a:t>Optional Equipment</a:t>
            </a:r>
          </a:p>
          <a:p>
            <a:r>
              <a:rPr lang="en-US" dirty="0"/>
              <a:t>Summer training shirt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Optional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We brought a sample. Order by June 9</a:t>
            </a:r>
          </a:p>
          <a:p>
            <a:r>
              <a:rPr lang="en-US" dirty="0"/>
              <a:t>Team gear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Team store (will notify when it opens)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Nothing required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Season’s use of uniform for competition will be included in the team fee</a:t>
            </a:r>
          </a:p>
          <a:p>
            <a:r>
              <a:rPr lang="en-US" dirty="0"/>
              <a:t>Other running accessories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Running socks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Massage gun, foam roller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Heart rate monitor</a:t>
            </a:r>
          </a:p>
          <a:p>
            <a:pPr lvl="1"/>
            <a:r>
              <a:rPr lang="en-US" dirty="0">
                <a:solidFill>
                  <a:srgbClr val="9C0000"/>
                </a:solidFill>
              </a:rPr>
              <a:t>Hats, sunglasses, socks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6806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{4B6BAB6F-C82C-674F-8AAC-B76D35048E51}tf10001120</Template>
  <TotalTime>6991</TotalTime>
  <Words>1807</Words>
  <Application>Microsoft Macintosh PowerPoint</Application>
  <PresentationFormat>Widescreen</PresentationFormat>
  <Paragraphs>300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Gill Sans MT</vt:lpstr>
      <vt:lpstr>Parcel</vt:lpstr>
      <vt:lpstr>2024 Summer Parent Meeting</vt:lpstr>
      <vt:lpstr>PowerPoint Presentation</vt:lpstr>
      <vt:lpstr>And we run, too…</vt:lpstr>
      <vt:lpstr>Introductions</vt:lpstr>
      <vt:lpstr>ALL INFORMATION WILL BE POSTED ON THE TEAM WEBSITE:  http://www.northridgexc.com/PARENT-MEETING-FILES/</vt:lpstr>
      <vt:lpstr>ELIGIBILITY</vt:lpstr>
      <vt:lpstr>COMMUNICATION</vt:lpstr>
      <vt:lpstr>TEAM FEES</vt:lpstr>
      <vt:lpstr>EQUIPMENT</vt:lpstr>
      <vt:lpstr>SUMMER TRAINING (RUN SCHEDULE)</vt:lpstr>
      <vt:lpstr>SUMMER TRAINING (STRENGTH SCHEDULE)</vt:lpstr>
      <vt:lpstr>Summer TRAINING (EXPECTATIONS)</vt:lpstr>
      <vt:lpstr>SUMMER TRAINING (SAMPLE MILEAGE TRACKER)</vt:lpstr>
      <vt:lpstr>SUMMER TRAINING (STRAVA)</vt:lpstr>
      <vt:lpstr>MILEAGE TRACKING AND REWARDS</vt:lpstr>
      <vt:lpstr>FUNDRAISING</vt:lpstr>
      <vt:lpstr>CROSS-COUNTRY CAMP</vt:lpstr>
      <vt:lpstr>VOLUNTEER OPPORTUNITIES</vt:lpstr>
      <vt:lpstr>NUTRITION AND HYDRATION</vt:lpstr>
      <vt:lpstr>PowerPoint Presentation</vt:lpstr>
      <vt:lpstr>NUTRITION AND HYDRATION (CONT)</vt:lpstr>
      <vt:lpstr>ENCOURAGEMENt &amp; SUPPORT</vt:lpstr>
      <vt:lpstr>A FEW FINAL THINGS</vt:lpstr>
      <vt:lpstr>PARENT TO-DO LIST</vt:lpstr>
      <vt:lpstr>THANK YOU! WE’ll STAY AND ANSWER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Summer Parent Meeting</dc:title>
  <dc:creator>Curt Bentley</dc:creator>
  <cp:lastModifiedBy>Curt Bentley</cp:lastModifiedBy>
  <cp:revision>32</cp:revision>
  <dcterms:created xsi:type="dcterms:W3CDTF">2023-12-28T16:03:45Z</dcterms:created>
  <dcterms:modified xsi:type="dcterms:W3CDTF">2024-05-22T19:38:00Z</dcterms:modified>
</cp:coreProperties>
</file>